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retendard SemiBold"/>
      <p:bold r:id="rId16"/>
    </p:embeddedFont>
    <p:embeddedFont>
      <p:font typeface="Pretendard ExtraLight"/>
      <p:regular r:id="rId17"/>
    </p:embeddedFont>
    <p:embeddedFont>
      <p:font typeface="Pretendard ExtraBold"/>
      <p:bold r:id="rId18"/>
    </p:embeddedFont>
    <p:embeddedFont>
      <p:font typeface="Pretendard Light"/>
      <p:regular r:id="rId19"/>
    </p:embeddedFont>
    <p:embeddedFont>
      <p:font typeface="Pretendard Bold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.fntdata" Type="http://schemas.openxmlformats.org/officeDocument/2006/relationships/font"/><Relationship Id="rId17" Target="fonts/font2.fntdata" Type="http://schemas.openxmlformats.org/officeDocument/2006/relationships/font"/><Relationship Id="rId18" Target="fonts/font3.fntdata" Type="http://schemas.openxmlformats.org/officeDocument/2006/relationships/font"/><Relationship Id="rId19" Target="fonts/font4.fntdata" Type="http://schemas.openxmlformats.org/officeDocument/2006/relationships/font"/><Relationship Id="rId2" Target="presProps.xml" Type="http://schemas.openxmlformats.org/officeDocument/2006/relationships/presProps"/><Relationship Id="rId20" Target="fonts/font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48.png" Type="http://schemas.openxmlformats.org/officeDocument/2006/relationships/image"/><Relationship Id="rId12" Target="../media/image13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25.png" Type="http://schemas.openxmlformats.org/officeDocument/2006/relationships/image"/><Relationship Id="rId16" Target="../media/image51.png" Type="http://schemas.openxmlformats.org/officeDocument/2006/relationships/image"/><Relationship Id="rId17" Target="../media/image52.png" Type="http://schemas.openxmlformats.org/officeDocument/2006/relationships/image"/><Relationship Id="rId18" Target="../media/image53.png" Type="http://schemas.openxmlformats.org/officeDocument/2006/relationships/image"/><Relationship Id="rId19" Target="../media/image54.png" Type="http://schemas.openxmlformats.org/officeDocument/2006/relationships/image"/><Relationship Id="rId2" Target="../media/image1.png" Type="http://schemas.openxmlformats.org/officeDocument/2006/relationships/image"/><Relationship Id="rId20" Target="../media/image55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5.png" Type="http://schemas.openxmlformats.org/officeDocument/2006/relationships/image"/><Relationship Id="rId14" Target="../media/image16.png" Type="http://schemas.openxmlformats.org/officeDocument/2006/relationships/image"/><Relationship Id="rId15" Target="../media/image17.png" Type="http://schemas.openxmlformats.org/officeDocument/2006/relationships/image"/><Relationship Id="rId16" Target="../media/image18.png" Type="http://schemas.openxmlformats.org/officeDocument/2006/relationships/image"/><Relationship Id="rId17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13" Target="../media/image2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13" Target="../media/image25.png" Type="http://schemas.openxmlformats.org/officeDocument/2006/relationships/image"/><Relationship Id="rId14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29.png" Type="http://schemas.openxmlformats.org/officeDocument/2006/relationships/image"/><Relationship Id="rId14" Target="../media/image30.png" Type="http://schemas.openxmlformats.org/officeDocument/2006/relationships/image"/><Relationship Id="rId15" Target="../media/image31.png" Type="http://schemas.openxmlformats.org/officeDocument/2006/relationships/image"/><Relationship Id="rId16" Target="../media/image32.png" Type="http://schemas.openxmlformats.org/officeDocument/2006/relationships/image"/><Relationship Id="rId17" Target="../media/image3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13" Target="../media/image25.png" Type="http://schemas.openxmlformats.org/officeDocument/2006/relationships/image"/><Relationship Id="rId14" Target="../media/image34.png" Type="http://schemas.openxmlformats.org/officeDocument/2006/relationships/image"/><Relationship Id="rId15" Target="../media/image35.png" Type="http://schemas.openxmlformats.org/officeDocument/2006/relationships/image"/><Relationship Id="rId16" Target="../media/image36.png" Type="http://schemas.openxmlformats.org/officeDocument/2006/relationships/image"/><Relationship Id="rId17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13" Target="../media/image40.png" Type="http://schemas.openxmlformats.org/officeDocument/2006/relationships/image"/><Relationship Id="rId14" Target="../media/image41.png" Type="http://schemas.openxmlformats.org/officeDocument/2006/relationships/image"/><Relationship Id="rId15" Target="../media/image42.png" Type="http://schemas.openxmlformats.org/officeDocument/2006/relationships/image"/><Relationship Id="rId16" Target="../media/image43.png" Type="http://schemas.openxmlformats.org/officeDocument/2006/relationships/image"/><Relationship Id="rId17" Target="../media/image44.png" Type="http://schemas.openxmlformats.org/officeDocument/2006/relationships/image"/><Relationship Id="rId18" Target="../media/image45.png" Type="http://schemas.openxmlformats.org/officeDocument/2006/relationships/image"/><Relationship Id="rId19" Target="../media/image46.png" Type="http://schemas.openxmlformats.org/officeDocument/2006/relationships/image"/><Relationship Id="rId2" Target="../media/image1.png" Type="http://schemas.openxmlformats.org/officeDocument/2006/relationships/image"/><Relationship Id="rId20" Target="../media/image47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E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 rot="0"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226300"/>
            <a:ext cx="1905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016500"/>
            <a:ext cx="190500" cy="7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794000"/>
            <a:ext cx="190500" cy="76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0">
            <a:off x="584200" y="812800"/>
            <a:ext cx="17322800" cy="8864600"/>
          </a:xfrm>
          <a:prstGeom prst="rect">
            <a:avLst/>
          </a:prstGeom>
        </p:spPr>
      </p:pic>
      <p:sp>
        <p:nvSpPr>
          <p:cNvPr name="TextBox 52" id="52"/>
          <p:cNvSpPr txBox="true"/>
          <p:nvPr/>
        </p:nvSpPr>
        <p:spPr>
          <a:xfrm rot="0">
            <a:off x="1003300" y="825500"/>
            <a:ext cx="3708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24370F">
                    <a:alpha val="70196"/>
                  </a:srgbClr>
                </a:solidFill>
                <a:latin typeface="Pretendard SemiBold"/>
              </a:rPr>
              <a:t>2025.06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23900" y="7353300"/>
            <a:ext cx="151892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800" b="false" i="false" u="none" strike="noStrike" spc="-100">
                <a:solidFill>
                  <a:srgbClr val="24370F">
                    <a:alpha val="70196"/>
                  </a:srgbClr>
                </a:solidFill>
                <a:ea typeface="Pretendard ExtraLight"/>
              </a:rPr>
              <a:t>객체지향</a:t>
            </a:r>
            <a:r>
              <a:rPr lang="en-US" sz="3800" b="false" i="false" u="none" strike="noStrike" spc="-100">
                <a:solidFill>
                  <a:srgbClr val="24370F">
                    <a:alpha val="70196"/>
                  </a:srgbClr>
                </a:solidFill>
                <a:latin typeface="Pretendard ExtraLight"/>
              </a:rPr>
              <a:t> </a:t>
            </a:r>
            <a:r>
              <a:rPr lang="ko-KR" sz="3800" b="false" i="false" u="none" strike="noStrike" spc="-100">
                <a:solidFill>
                  <a:srgbClr val="24370F">
                    <a:alpha val="70196"/>
                  </a:srgbClr>
                </a:solidFill>
                <a:ea typeface="Pretendard ExtraLight"/>
              </a:rPr>
              <a:t>프로그램</a:t>
            </a:r>
            <a:r>
              <a:rPr lang="en-US" sz="3800" b="false" i="false" u="none" strike="noStrike" spc="-100">
                <a:solidFill>
                  <a:srgbClr val="24370F">
                    <a:alpha val="70196"/>
                  </a:srgbClr>
                </a:solidFill>
                <a:latin typeface="Pretendard ExtraLight"/>
              </a:rPr>
              <a:t> </a:t>
            </a:r>
            <a:r>
              <a:rPr lang="ko-KR" sz="3800" b="false" i="false" u="none" strike="noStrike" spc="-100">
                <a:solidFill>
                  <a:srgbClr val="24370F">
                    <a:alpha val="70196"/>
                  </a:srgbClr>
                </a:solidFill>
                <a:ea typeface="Pretendard ExtraLight"/>
              </a:rPr>
              <a:t>개발</a:t>
            </a:r>
            <a:r>
              <a:rPr lang="en-US" sz="3800" b="false" i="false" u="none" strike="noStrike" spc="-100">
                <a:solidFill>
                  <a:srgbClr val="24370F">
                    <a:alpha val="70196"/>
                  </a:srgbClr>
                </a:solidFill>
                <a:latin typeface="Pretendard ExtraLight"/>
              </a:rPr>
              <a:t> </a:t>
            </a:r>
            <a:r>
              <a:rPr lang="ko-KR" sz="3800" b="false" i="false" u="none" strike="noStrike" spc="-100">
                <a:solidFill>
                  <a:srgbClr val="24370F">
                    <a:alpha val="70196"/>
                  </a:srgbClr>
                </a:solidFill>
                <a:ea typeface="Pretendard ExtraLight"/>
              </a:rPr>
              <a:t>보고서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23900" y="2400300"/>
            <a:ext cx="15265400" cy="4483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3600" b="false" i="false" u="none" strike="noStrike">
                <a:solidFill>
                  <a:srgbClr val="24370F">
                    <a:alpha val="90196"/>
                  </a:srgbClr>
                </a:solidFill>
                <a:ea typeface="Pretendard ExtraBold"/>
              </a:rPr>
              <a:t>교수님과</a:t>
            </a:r>
            <a:r>
              <a:rPr lang="en-US" sz="13600" b="false" i="false" u="none" strike="noStrike">
                <a:solidFill>
                  <a:srgbClr val="24370F">
                    <a:alpha val="90196"/>
                  </a:srgbClr>
                </a:solidFill>
                <a:latin typeface="Pretendard ExtraBold"/>
              </a:rPr>
              <a:t> </a:t>
            </a:r>
            <a:r>
              <a:rPr lang="ko-KR" sz="13600" b="false" i="false" u="none" strike="noStrike">
                <a:solidFill>
                  <a:srgbClr val="24370F">
                    <a:alpha val="90196"/>
                  </a:srgbClr>
                </a:solidFill>
                <a:ea typeface="Pretendard ExtraBold"/>
              </a:rPr>
              <a:t>두근두근</a:t>
            </a:r>
            <a:r>
              <a:rPr lang="en-US" sz="13600" b="false" i="false" u="none" strike="noStrike">
                <a:solidFill>
                  <a:srgbClr val="24370F">
                    <a:alpha val="90196"/>
                  </a:srgbClr>
                </a:solidFill>
                <a:latin typeface="Pretendard ExtraBold"/>
              </a:rPr>
              <a:t> 60</a:t>
            </a:r>
            <a:r>
              <a:rPr lang="ko-KR" sz="13600" b="false" i="false" u="none" strike="noStrike">
                <a:solidFill>
                  <a:srgbClr val="24370F">
                    <a:alpha val="90196"/>
                  </a:srgbClr>
                </a:solidFill>
                <a:ea typeface="Pretendard ExtraBold"/>
              </a:rPr>
              <a:t>일</a:t>
            </a:r>
            <a:r>
              <a:rPr lang="en-US" sz="13600" b="false" i="false" u="none" strike="noStrike">
                <a:solidFill>
                  <a:srgbClr val="24370F">
                    <a:alpha val="90196"/>
                  </a:srgbClr>
                </a:solidFill>
                <a:latin typeface="Pretendard ExtraBold"/>
              </a:rPr>
              <a:t> </a:t>
            </a:r>
            <a:r>
              <a:rPr lang="ko-KR" sz="13600" b="false" i="false" u="none" strike="noStrike">
                <a:solidFill>
                  <a:srgbClr val="24370F">
                    <a:alpha val="90196"/>
                  </a:srgbClr>
                </a:solidFill>
                <a:ea typeface="Pretendard ExtraBold"/>
              </a:rPr>
              <a:t>프로젝트</a:t>
            </a:r>
          </a:p>
        </p:txBody>
      </p:sp>
      <p:pic>
        <p:nvPicPr>
          <p:cNvPr name="Picture 55" id="55"/>
          <p:cNvPicPr>
            <a:picLocks noChangeAspect="true"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 rot="2700000">
            <a:off x="736600" y="952500"/>
            <a:ext cx="101600" cy="101600"/>
          </a:xfrm>
          <a:prstGeom prst="rect">
            <a:avLst/>
          </a:prstGeom>
        </p:spPr>
      </p:pic>
      <p:sp>
        <p:nvSpPr>
          <p:cNvPr name="TextBox 56" id="56"/>
          <p:cNvSpPr txBox="true"/>
          <p:nvPr/>
        </p:nvSpPr>
        <p:spPr>
          <a:xfrm rot="0">
            <a:off x="12890500" y="1003300"/>
            <a:ext cx="48387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Light"/>
              </a:rPr>
              <a:t>김민준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Light"/>
              </a:rPr>
              <a:t>김민성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Light"/>
              </a:rPr>
              <a:t>여금비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Light"/>
              </a:rPr>
              <a:t>최영환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E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 rot="0"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226300"/>
            <a:ext cx="1905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016500"/>
            <a:ext cx="190500" cy="7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794000"/>
            <a:ext cx="190500" cy="76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0"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96900" y="2044700"/>
            <a:ext cx="6070600" cy="25400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96900" y="5245100"/>
            <a:ext cx="17094200" cy="44069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 rot="0">
            <a:off x="406400" y="2006600"/>
            <a:ext cx="17475200" cy="762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 rot="0">
            <a:off x="368300" y="4546600"/>
            <a:ext cx="17475200" cy="762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14">
            <a:alphaModFix amt="40000"/>
          </a:blip>
          <a:stretch>
            <a:fillRect/>
          </a:stretch>
        </p:blipFill>
        <p:spPr>
          <a:xfrm rot="0">
            <a:off x="596900" y="5715000"/>
            <a:ext cx="17297400" cy="762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15">
            <a:alphaModFix amt="65000"/>
          </a:blip>
          <a:stretch>
            <a:fillRect/>
          </a:stretch>
        </p:blipFill>
        <p:spPr>
          <a:xfrm rot="5400000">
            <a:off x="5994400" y="5689600"/>
            <a:ext cx="139700" cy="127000"/>
          </a:xfrm>
          <a:prstGeom prst="rect">
            <a:avLst/>
          </a:prstGeom>
        </p:spPr>
      </p:pic>
      <p:sp>
        <p:nvSpPr>
          <p:cNvPr name="TextBox 58" id="58"/>
          <p:cNvSpPr txBox="true"/>
          <p:nvPr/>
        </p:nvSpPr>
        <p:spPr>
          <a:xfrm rot="0">
            <a:off x="1054100" y="6451600"/>
            <a:ext cx="39243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게임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시작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입력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프롤로그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확인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메인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화면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진입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일과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선택</a:t>
            </a:r>
          </a:p>
        </p:txBody>
      </p:sp>
      <p:pic>
        <p:nvPicPr>
          <p:cNvPr name="Picture 59" id="5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27100" y="5245100"/>
            <a:ext cx="4140200" cy="9398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2400" y="5219700"/>
            <a:ext cx="4965700" cy="12827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93700" y="584200"/>
            <a:ext cx="5041900" cy="2336800"/>
          </a:xfrm>
          <a:prstGeom prst="rect">
            <a:avLst/>
          </a:prstGeom>
        </p:spPr>
      </p:pic>
      <p:sp>
        <p:nvSpPr>
          <p:cNvPr name="TextBox 62" id="62"/>
          <p:cNvSpPr txBox="true"/>
          <p:nvPr/>
        </p:nvSpPr>
        <p:spPr>
          <a:xfrm rot="0">
            <a:off x="7213600" y="6451600"/>
            <a:ext cx="39243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선택한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일과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스토리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상태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변화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적용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다음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날로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진행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상점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이용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이벤트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발생</a:t>
            </a:r>
          </a:p>
        </p:txBody>
      </p:sp>
      <p:pic>
        <p:nvPicPr>
          <p:cNvPr name="Picture 63" id="6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073900" y="5245100"/>
            <a:ext cx="4140200" cy="9398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337300" y="5270500"/>
            <a:ext cx="4927600" cy="1219200"/>
          </a:xfrm>
          <a:prstGeom prst="rect">
            <a:avLst/>
          </a:prstGeom>
        </p:spPr>
      </p:pic>
      <p:sp>
        <p:nvSpPr>
          <p:cNvPr name="TextBox 65" id="65"/>
          <p:cNvSpPr txBox="true"/>
          <p:nvPr/>
        </p:nvSpPr>
        <p:spPr>
          <a:xfrm rot="0">
            <a:off x="13284200" y="6451600"/>
            <a:ext cx="3924300" cy="2628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일일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통계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확인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전체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진행도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확인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- 0~60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일에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20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마다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진행도에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  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따라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다른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스토리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최종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결과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분석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  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다음날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행동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선택</a:t>
            </a:r>
          </a:p>
        </p:txBody>
      </p:sp>
      <p:pic>
        <p:nvPicPr>
          <p:cNvPr name="Picture 66" id="6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157200" y="5245100"/>
            <a:ext cx="4140200" cy="93980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15">
            <a:alphaModFix amt="65000"/>
          </a:blip>
          <a:stretch>
            <a:fillRect/>
          </a:stretch>
        </p:blipFill>
        <p:spPr>
          <a:xfrm rot="5400000">
            <a:off x="12077700" y="5689600"/>
            <a:ext cx="139700" cy="12700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407900" y="5270500"/>
            <a:ext cx="49276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E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 rot="0"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226300"/>
            <a:ext cx="1905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016500"/>
            <a:ext cx="190500" cy="7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794000"/>
            <a:ext cx="190500" cy="76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0"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083800" y="7480300"/>
            <a:ext cx="7594600" cy="19939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083800" y="5257800"/>
            <a:ext cx="7594600" cy="19939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083800" y="3048000"/>
            <a:ext cx="7594600" cy="19939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083800" y="838200"/>
            <a:ext cx="7594600" cy="19939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19100" y="342900"/>
            <a:ext cx="3619500" cy="3479800"/>
          </a:xfrm>
          <a:prstGeom prst="rect">
            <a:avLst/>
          </a:prstGeom>
        </p:spPr>
      </p:pic>
      <p:sp>
        <p:nvSpPr>
          <p:cNvPr name="TextBox 57" id="57"/>
          <p:cNvSpPr txBox="true"/>
          <p:nvPr/>
        </p:nvSpPr>
        <p:spPr>
          <a:xfrm rot="0">
            <a:off x="7353300" y="1816100"/>
            <a:ext cx="4953000" cy="508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1.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서론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353300" y="2514600"/>
            <a:ext cx="4965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게임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개요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주요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스탯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소개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엔딩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결정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방식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7353300" y="4597400"/>
            <a:ext cx="4953000" cy="508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2.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시스템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구조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및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모듈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7353300" y="5295900"/>
            <a:ext cx="4965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프롤로그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FileIO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유틸리티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상태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통계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관리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353300" y="7378700"/>
            <a:ext cx="4953000" cy="508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3.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주요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헤더파일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설명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7353300" y="8064500"/>
            <a:ext cx="4965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prolog.h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FileIO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관련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헤더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stats.h / stats.cpp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2623800" y="1816100"/>
            <a:ext cx="4953000" cy="508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4.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주요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기능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설명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2623800" y="2514600"/>
            <a:ext cx="4965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사용자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입력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처리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텍스트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기반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스토리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상태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변화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관리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2623800" y="4597400"/>
            <a:ext cx="4953000" cy="508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5.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기술적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구현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세부사항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2623800" y="5295900"/>
            <a:ext cx="4965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콘솔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인코딩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상태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관리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(Stats)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파일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입출력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유틸리티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2623800" y="7378700"/>
            <a:ext cx="4953000" cy="508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6.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테스트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및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결과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2623800" y="8064500"/>
            <a:ext cx="4965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테스트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시나리오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개요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주요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단계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설명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결과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확인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과정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E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 rot="0"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226300"/>
            <a:ext cx="1905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016500"/>
            <a:ext cx="190500" cy="7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794000"/>
            <a:ext cx="190500" cy="76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0"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96900" y="5245100"/>
            <a:ext cx="17094200" cy="4406900"/>
          </a:xfrm>
          <a:prstGeom prst="rect">
            <a:avLst/>
          </a:prstGeom>
        </p:spPr>
      </p:pic>
      <p:grpSp>
        <p:nvGrpSpPr>
          <p:cNvPr name="Group 53" id="5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4" id="54"/>
          <p:cNvPicPr>
            <a:picLocks noChangeAspect="true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 rot="-16200000">
            <a:off x="3327400" y="7429500"/>
            <a:ext cx="4432300" cy="762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 rot="-16200000">
            <a:off x="3162300" y="7429500"/>
            <a:ext cx="4419600" cy="76200"/>
          </a:xfrm>
          <a:prstGeom prst="rect">
            <a:avLst/>
          </a:prstGeom>
        </p:spPr>
      </p:pic>
      <p:grpSp>
        <p:nvGrpSpPr>
          <p:cNvPr name="Group 56" id="5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7" id="57"/>
          <p:cNvPicPr>
            <a:picLocks noChangeAspect="true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 rot="-16200000">
            <a:off x="7454900" y="7429500"/>
            <a:ext cx="4432300" cy="762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 rot="-16200000">
            <a:off x="7277100" y="7429500"/>
            <a:ext cx="4419600" cy="76200"/>
          </a:xfrm>
          <a:prstGeom prst="rect">
            <a:avLst/>
          </a:prstGeom>
        </p:spPr>
      </p:pic>
      <p:grpSp>
        <p:nvGrpSpPr>
          <p:cNvPr name="Group 59" id="5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0" id="60"/>
          <p:cNvPicPr>
            <a:picLocks noChangeAspect="true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 rot="-16200000">
            <a:off x="11569700" y="7429500"/>
            <a:ext cx="4432300" cy="762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 rot="-16200000">
            <a:off x="11404600" y="7429500"/>
            <a:ext cx="4432300" cy="762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96900" y="3022600"/>
            <a:ext cx="4787900" cy="22352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537200" y="3022600"/>
            <a:ext cx="3975100" cy="22352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652000" y="3022600"/>
            <a:ext cx="3975100" cy="22352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766800" y="3022600"/>
            <a:ext cx="3949700" cy="223520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15900" y="571500"/>
            <a:ext cx="8763000" cy="3517900"/>
          </a:xfrm>
          <a:prstGeom prst="rect">
            <a:avLst/>
          </a:prstGeom>
        </p:spPr>
      </p:pic>
      <p:sp>
        <p:nvSpPr>
          <p:cNvPr name="TextBox 67" id="67"/>
          <p:cNvSpPr txBox="true"/>
          <p:nvPr/>
        </p:nvSpPr>
        <p:spPr>
          <a:xfrm rot="0">
            <a:off x="622300" y="5943600"/>
            <a:ext cx="48006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게임의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핵심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목표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622300" y="6718300"/>
            <a:ext cx="48006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4370F"/>
              </a:buClr>
              <a:buFont typeface="Arial"/>
              <a:buChar char="●"/>
            </a:pP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프로젝트</a:t>
            </a:r>
            <a:r>
              <a:rPr lang="en-US" sz="2200" b="tru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진행도</a:t>
            </a:r>
            <a:r>
              <a:rPr lang="en-US" sz="2200" b="tru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향상</a:t>
            </a:r>
          </a:p>
          <a:p>
            <a:pPr algn="l" lvl="0" indent="-342900" marL="342900">
              <a:lnSpc>
                <a:spcPct val="132800"/>
              </a:lnSpc>
              <a:buClr>
                <a:srgbClr val="24370F"/>
              </a:buClr>
              <a:buFont typeface="Arial"/>
              <a:buChar char="●"/>
            </a:pP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전략적</a:t>
            </a:r>
            <a:r>
              <a:rPr lang="en-US" sz="2200" b="tru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일과선택</a:t>
            </a:r>
          </a:p>
          <a:p>
            <a:pPr algn="l" lvl="0" indent="-342900" marL="342900">
              <a:lnSpc>
                <a:spcPct val="132800"/>
              </a:lnSpc>
              <a:buClr>
                <a:srgbClr val="24370F"/>
              </a:buClr>
              <a:buFont typeface="Arial"/>
              <a:buChar char="●"/>
            </a:pP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효율적인</a:t>
            </a:r>
            <a:r>
              <a:rPr lang="en-US" sz="2200" b="tru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스탯</a:t>
            </a:r>
            <a:r>
              <a:rPr lang="en-US" sz="2200" b="tru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분배</a:t>
            </a:r>
          </a:p>
          <a:p>
            <a:pPr algn="l" lvl="0" indent="-342900" marL="342900">
              <a:lnSpc>
                <a:spcPct val="132800"/>
              </a:lnSpc>
              <a:buClr>
                <a:srgbClr val="24370F"/>
              </a:buClr>
              <a:buFont typeface="Arial"/>
              <a:buChar char="●"/>
            </a:pP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최종</a:t>
            </a:r>
            <a:r>
              <a:rPr lang="en-US" sz="2200" b="tru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진행도에</a:t>
            </a:r>
            <a:r>
              <a:rPr lang="en-US" sz="2200" b="tru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따른</a:t>
            </a:r>
            <a:r>
              <a:rPr lang="en-US" sz="2200" b="tru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엔딩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5588000" y="5930900"/>
            <a:ext cx="39370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주요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스탯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5676900" y="6718300"/>
            <a:ext cx="3822700" cy="149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4370F"/>
              </a:buClr>
              <a:buFont typeface="Arial"/>
              <a:buChar char="●"/>
            </a:pPr>
            <a:r>
              <a:rPr lang="ko-KR" sz="19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돈</a:t>
            </a:r>
            <a:r>
              <a:rPr lang="en-US" sz="1900" b="tru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: </a:t>
            </a:r>
            <a:r>
              <a:rPr lang="ko-KR" sz="19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알바</a:t>
            </a:r>
            <a:r>
              <a:rPr lang="en-US" sz="19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19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복권을</a:t>
            </a:r>
            <a:r>
              <a:rPr lang="en-US" sz="19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통한</a:t>
            </a:r>
            <a:r>
              <a:rPr lang="en-US" sz="19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획득</a:t>
            </a:r>
          </a:p>
          <a:p>
            <a:pPr algn="l" lvl="0" indent="-342900" marL="342900">
              <a:lnSpc>
                <a:spcPct val="132800"/>
              </a:lnSpc>
              <a:buClr>
                <a:srgbClr val="24370F"/>
              </a:buClr>
              <a:buFont typeface="Arial"/>
              <a:buChar char="●"/>
            </a:pPr>
            <a:r>
              <a:rPr lang="ko-KR" sz="19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진행도</a:t>
            </a:r>
            <a:r>
              <a:rPr lang="en-US" sz="1900" b="tru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: </a:t>
            </a:r>
            <a:r>
              <a:rPr lang="ko-KR" sz="19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과제하기를</a:t>
            </a:r>
            <a:r>
              <a:rPr lang="en-US" sz="19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통한</a:t>
            </a:r>
            <a:r>
              <a:rPr lang="en-US" sz="19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획득</a:t>
            </a:r>
          </a:p>
          <a:p>
            <a:pPr algn="l" lvl="0" indent="-342900" marL="342900">
              <a:lnSpc>
                <a:spcPct val="132800"/>
              </a:lnSpc>
              <a:buClr>
                <a:srgbClr val="24370F"/>
              </a:buClr>
              <a:buFont typeface="Arial"/>
              <a:buChar char="●"/>
            </a:pPr>
            <a:r>
              <a:rPr lang="ko-KR" sz="19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협력도</a:t>
            </a:r>
            <a:r>
              <a:rPr lang="en-US" sz="1900" b="tru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: </a:t>
            </a:r>
            <a:r>
              <a:rPr lang="ko-KR" sz="19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놀러가기</a:t>
            </a:r>
            <a:r>
              <a:rPr lang="en-US" sz="19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간식을</a:t>
            </a:r>
            <a:r>
              <a:rPr lang="en-US" sz="19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통한</a:t>
            </a:r>
            <a:r>
              <a:rPr lang="en-US" sz="19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획득</a:t>
            </a:r>
          </a:p>
          <a:p>
            <a:pPr algn="l" lvl="0" indent="-342900" marL="342900">
              <a:lnSpc>
                <a:spcPct val="132800"/>
              </a:lnSpc>
              <a:buClr>
                <a:srgbClr val="24370F"/>
              </a:buClr>
              <a:buFont typeface="Arial"/>
              <a:buChar char="●"/>
            </a:pPr>
            <a:r>
              <a:rPr lang="ko-KR" sz="19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체력</a:t>
            </a:r>
            <a:r>
              <a:rPr lang="en-US" sz="1900" b="tru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: </a:t>
            </a:r>
            <a:r>
              <a:rPr lang="ko-KR" sz="19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쉬기</a:t>
            </a:r>
            <a:r>
              <a:rPr lang="en-US" sz="19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19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드링크를</a:t>
            </a:r>
            <a:r>
              <a:rPr lang="en-US" sz="19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통한</a:t>
            </a:r>
            <a:r>
              <a:rPr lang="en-US" sz="19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획득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9702800" y="5930900"/>
            <a:ext cx="39370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게임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진행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기간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9702800" y="6718300"/>
            <a:ext cx="39243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60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일간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게임진행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오전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/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오후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일정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선택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일일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결과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확인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스탯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분석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실행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일과에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따른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스토리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3804900" y="5930900"/>
            <a:ext cx="39370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엔딩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결정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방식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3804900" y="6718300"/>
            <a:ext cx="39243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60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일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최종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진행도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평가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진행도에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따른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엔딩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다양한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엔딩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방식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(A+ ~ F)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아스키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아트를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통한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시각적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재미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E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 rot="0"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226300"/>
            <a:ext cx="1905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016500"/>
            <a:ext cx="190500" cy="7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794000"/>
            <a:ext cx="190500" cy="76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0"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96900" y="5245100"/>
            <a:ext cx="15506700" cy="20066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96900" y="7454900"/>
            <a:ext cx="17094200" cy="2006600"/>
          </a:xfrm>
          <a:prstGeom prst="rect">
            <a:avLst/>
          </a:prstGeom>
        </p:spPr>
      </p:pic>
      <p:sp>
        <p:nvSpPr>
          <p:cNvPr name="TextBox 54" id="54"/>
          <p:cNvSpPr txBox="true"/>
          <p:nvPr/>
        </p:nvSpPr>
        <p:spPr>
          <a:xfrm rot="0">
            <a:off x="762000" y="8064500"/>
            <a:ext cx="4127500" cy="123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입력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기능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게임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스토리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도입부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system("cls")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화면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초기화</a:t>
            </a:r>
          </a:p>
        </p:txBody>
      </p:sp>
      <p:pic>
        <p:nvPicPr>
          <p:cNvPr name="Picture 55" id="5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15900" y="571500"/>
            <a:ext cx="12306300" cy="3530600"/>
          </a:xfrm>
          <a:prstGeom prst="rect">
            <a:avLst/>
          </a:prstGeom>
        </p:spPr>
      </p:pic>
      <p:sp>
        <p:nvSpPr>
          <p:cNvPr name="TextBox 56" id="56"/>
          <p:cNvSpPr txBox="true"/>
          <p:nvPr/>
        </p:nvSpPr>
        <p:spPr>
          <a:xfrm rot="0">
            <a:off x="762000" y="4305300"/>
            <a:ext cx="16827500" cy="965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게임의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전체적인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시스템은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크게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3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가지로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이루어져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있습니다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. I0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헤더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(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스토리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출력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),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스탯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,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메인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게임으로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이루어져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있습니다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.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각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시스템은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독립적으로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존재하며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,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서로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연계되어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전체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게임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시스템을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구성합니다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.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96900" y="5867400"/>
            <a:ext cx="168148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시스템의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핵심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모듈로는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프롤로그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, FileIO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유틸리티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,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상태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통계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관리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,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그리고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시각화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메인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실행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흐름이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있습니다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.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각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모듈은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독립적으로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작동하면서도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상호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연계되어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전체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게임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시스템을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구성합니다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.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이를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통해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사용자에게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일관된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게임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경험을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제공합니다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62000" y="7442200"/>
            <a:ext cx="8191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스탯관리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6946900" y="8013700"/>
            <a:ext cx="3403600" cy="123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상점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기능</a:t>
            </a:r>
          </a:p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오전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/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오후일과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선택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기능</a:t>
            </a:r>
          </a:p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스탯에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따른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일과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여부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판단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6946900" y="7404100"/>
            <a:ext cx="8191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메인게임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2573000" y="7404100"/>
            <a:ext cx="29972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I0 </a:t>
            </a: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헤더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2573000" y="8064500"/>
            <a:ext cx="4203700" cy="123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텍스트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파일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입출력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처리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도트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아트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.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단위로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텍스트를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분리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출력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E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 rot="0"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226300"/>
            <a:ext cx="1905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016500"/>
            <a:ext cx="190500" cy="7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794000"/>
            <a:ext cx="190500" cy="76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0"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96900" y="3048000"/>
            <a:ext cx="9220200" cy="64135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 rot="5400000">
            <a:off x="-4114800" y="5118100"/>
            <a:ext cx="9042400" cy="635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13">
            <a:alphaModFix amt="65000"/>
          </a:blip>
          <a:stretch>
            <a:fillRect/>
          </a:stretch>
        </p:blipFill>
        <p:spPr>
          <a:xfrm rot="-10800000">
            <a:off x="342900" y="5435600"/>
            <a:ext cx="139700" cy="1270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13">
            <a:alphaModFix amt="65000"/>
          </a:blip>
          <a:stretch>
            <a:fillRect/>
          </a:stretch>
        </p:blipFill>
        <p:spPr>
          <a:xfrm rot="-10800000">
            <a:off x="342900" y="7658100"/>
            <a:ext cx="139700" cy="1270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13">
            <a:alphaModFix amt="65000"/>
          </a:blip>
          <a:stretch>
            <a:fillRect/>
          </a:stretch>
        </p:blipFill>
        <p:spPr>
          <a:xfrm rot="-10800000">
            <a:off x="342900" y="3213100"/>
            <a:ext cx="139700" cy="1270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81000" y="584200"/>
            <a:ext cx="7874000" cy="2336800"/>
          </a:xfrm>
          <a:prstGeom prst="rect">
            <a:avLst/>
          </a:prstGeom>
        </p:spPr>
      </p:pic>
      <p:sp>
        <p:nvSpPr>
          <p:cNvPr name="TextBox 58" id="58"/>
          <p:cNvSpPr txBox="true"/>
          <p:nvPr/>
        </p:nvSpPr>
        <p:spPr>
          <a:xfrm rot="0">
            <a:off x="838200" y="3009900"/>
            <a:ext cx="84582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prolog.h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838200" y="3530600"/>
            <a:ext cx="8458200" cy="81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입력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기능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구현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도입부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스토리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텍스트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파일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출력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38200" y="5232400"/>
            <a:ext cx="84582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FileIO.h / ProimagIO.h / Event_imag_IO.h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838200" y="5753100"/>
            <a:ext cx="7543800" cy="123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텍스트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파일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입출력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유틸리티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정의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교수님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표정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이벤트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발생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출력되는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  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아스키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아트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이미지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출력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기능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838200" y="7467600"/>
            <a:ext cx="84582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next_day.h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838200" y="7988300"/>
            <a:ext cx="8458200" cy="81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일일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결과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시각화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담당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활동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결과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상태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변화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출력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8661400" y="3530600"/>
            <a:ext cx="7404100" cy="81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상태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추적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업데이트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전역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변수로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health, progress, money, teamwork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관리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8636000" y="2997200"/>
            <a:ext cx="7404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5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stats.h / stats.cpp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8661400" y="5943600"/>
            <a:ext cx="5130800" cy="123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GameController.h: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게임의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주요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기능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관리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store.h: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상점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기능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구현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아이템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구매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스탯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변화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연동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8597900" y="5232400"/>
            <a:ext cx="4191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r" lvl="0">
              <a:lnSpc>
                <a:spcPct val="103749"/>
              </a:lnSpc>
            </a:pPr>
            <a:r>
              <a:rPr lang="en-US" sz="25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GameController.h </a:t>
            </a:r>
            <a:r>
              <a:rPr lang="ko-KR" sz="25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및</a:t>
            </a:r>
            <a:r>
              <a:rPr lang="en-US" sz="25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store.h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E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 rot="0"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226300"/>
            <a:ext cx="1905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016500"/>
            <a:ext cx="190500" cy="7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794000"/>
            <a:ext cx="190500" cy="76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0"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182600" y="2870200"/>
            <a:ext cx="4508500" cy="45466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5600" y="431800"/>
            <a:ext cx="7188200" cy="2336800"/>
          </a:xfrm>
          <a:prstGeom prst="rect">
            <a:avLst/>
          </a:prstGeom>
        </p:spPr>
      </p:pic>
      <p:sp>
        <p:nvSpPr>
          <p:cNvPr name="TextBox 54" id="54"/>
          <p:cNvSpPr txBox="true"/>
          <p:nvPr/>
        </p:nvSpPr>
        <p:spPr>
          <a:xfrm rot="0">
            <a:off x="1371600" y="2857500"/>
            <a:ext cx="38227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visual_main.h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71600" y="3721100"/>
            <a:ext cx="5245100" cy="123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일정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선택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UI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제공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현재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상태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시각화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오전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/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오후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계획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설정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98600" y="5473700"/>
            <a:ext cx="35560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ending_image.h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371600" y="6400800"/>
            <a:ext cx="5245100" cy="123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엔딩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아스키아트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UTF-8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형식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게임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결과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시각화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1264900" y="2832100"/>
            <a:ext cx="34671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Start_Up.h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1226800" y="3492500"/>
            <a:ext cx="3467100" cy="290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시작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화면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ASCII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아트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게임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분위기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조성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초기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몰입도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향상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프로그램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시작점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메인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루프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진입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준비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단계역할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6565900" y="3721100"/>
            <a:ext cx="3467100" cy="123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각각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고유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기능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게임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진행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보조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경험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향상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6515100" y="6032500"/>
            <a:ext cx="3467100" cy="332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모듈화된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구조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기능별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분리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코드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재사용성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유지보수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용이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확장성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제공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개발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효율성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디버깅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편의성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협업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용이성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6527800" y="2857500"/>
            <a:ext cx="35560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기타</a:t>
            </a: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헤더파일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6565900" y="5384800"/>
            <a:ext cx="35560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헤더파일</a:t>
            </a: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상호작용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E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 rot="0"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226300"/>
            <a:ext cx="1905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016500"/>
            <a:ext cx="190500" cy="7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794000"/>
            <a:ext cx="190500" cy="76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0"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96900" y="5245100"/>
            <a:ext cx="17094200" cy="4406900"/>
          </a:xfrm>
          <a:prstGeom prst="rect">
            <a:avLst/>
          </a:prstGeom>
        </p:spPr>
      </p:pic>
      <p:grpSp>
        <p:nvGrpSpPr>
          <p:cNvPr name="Group 53" id="5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4" id="54"/>
          <p:cNvPicPr>
            <a:picLocks noChangeAspect="true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 rot="-16200000">
            <a:off x="3327400" y="7429500"/>
            <a:ext cx="4432300" cy="762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 rot="-16200000">
            <a:off x="3162300" y="7429500"/>
            <a:ext cx="4419600" cy="76200"/>
          </a:xfrm>
          <a:prstGeom prst="rect">
            <a:avLst/>
          </a:prstGeom>
        </p:spPr>
      </p:pic>
      <p:grpSp>
        <p:nvGrpSpPr>
          <p:cNvPr name="Group 56" id="5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7" id="57"/>
          <p:cNvPicPr>
            <a:picLocks noChangeAspect="true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 rot="-16200000">
            <a:off x="7454900" y="7429500"/>
            <a:ext cx="4432300" cy="762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 rot="-16200000">
            <a:off x="7277100" y="7429500"/>
            <a:ext cx="4419600" cy="76200"/>
          </a:xfrm>
          <a:prstGeom prst="rect">
            <a:avLst/>
          </a:prstGeom>
        </p:spPr>
      </p:pic>
      <p:grpSp>
        <p:nvGrpSpPr>
          <p:cNvPr name="Group 59" id="5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0" id="60"/>
          <p:cNvPicPr>
            <a:picLocks noChangeAspect="true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 rot="-16200000">
            <a:off x="11569700" y="7429500"/>
            <a:ext cx="4432300" cy="762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 rot="-16200000">
            <a:off x="11404600" y="7429500"/>
            <a:ext cx="4432300" cy="762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96900" y="3022600"/>
            <a:ext cx="4787900" cy="22352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537200" y="3022600"/>
            <a:ext cx="3975100" cy="22352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652000" y="3022600"/>
            <a:ext cx="3975100" cy="22352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766800" y="3022600"/>
            <a:ext cx="3949700" cy="223520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28600" y="571500"/>
            <a:ext cx="9029700" cy="3517900"/>
          </a:xfrm>
          <a:prstGeom prst="rect">
            <a:avLst/>
          </a:prstGeom>
        </p:spPr>
      </p:pic>
      <p:sp>
        <p:nvSpPr>
          <p:cNvPr name="TextBox 67" id="67"/>
          <p:cNvSpPr txBox="true"/>
          <p:nvPr/>
        </p:nvSpPr>
        <p:spPr>
          <a:xfrm rot="0">
            <a:off x="622300" y="5943600"/>
            <a:ext cx="48006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사용자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입력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처리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622300" y="6718300"/>
            <a:ext cx="48006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이름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입력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(prolog)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일정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선택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(visual_main)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키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입력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(_getch())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문자열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입력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(getline())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입력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유효성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검사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5588000" y="5930900"/>
            <a:ext cx="39370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텍스트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파일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기반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스토리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출력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5588000" y="6718300"/>
            <a:ext cx="39243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FileIO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활용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외부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텍스트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파일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읽기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/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문장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단위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프롤로그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스토리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구성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9702800" y="5930900"/>
            <a:ext cx="39370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일정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선택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및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변환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9702800" y="6718300"/>
            <a:ext cx="39243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숫자로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일정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선택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getPlan()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함수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사용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텍스트로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일정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변환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convertPlan()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함수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3804900" y="5930900"/>
            <a:ext cx="39370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게임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진행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흐름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3804900" y="6718300"/>
            <a:ext cx="39243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프롤로그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→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메인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루프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일과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선택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→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결과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상태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업데이트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→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다음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날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- 60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일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엔딩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결정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E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 rot="0"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226300"/>
            <a:ext cx="1905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016500"/>
            <a:ext cx="190500" cy="7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794000"/>
            <a:ext cx="190500" cy="76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0"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96900" y="3048000"/>
            <a:ext cx="9220200" cy="64135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 rot="5400000">
            <a:off x="-4114800" y="5118100"/>
            <a:ext cx="9042400" cy="635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13">
            <a:alphaModFix amt="65000"/>
          </a:blip>
          <a:stretch>
            <a:fillRect/>
          </a:stretch>
        </p:blipFill>
        <p:spPr>
          <a:xfrm rot="-10800000">
            <a:off x="342900" y="5435600"/>
            <a:ext cx="139700" cy="1270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13">
            <a:alphaModFix amt="65000"/>
          </a:blip>
          <a:stretch>
            <a:fillRect/>
          </a:stretch>
        </p:blipFill>
        <p:spPr>
          <a:xfrm rot="-10800000">
            <a:off x="342900" y="7658100"/>
            <a:ext cx="139700" cy="1270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13">
            <a:alphaModFix amt="65000"/>
          </a:blip>
          <a:stretch>
            <a:fillRect/>
          </a:stretch>
        </p:blipFill>
        <p:spPr>
          <a:xfrm rot="-10800000">
            <a:off x="342900" y="3213100"/>
            <a:ext cx="139700" cy="1270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230100" y="5372100"/>
            <a:ext cx="5689600" cy="42799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230100" y="914400"/>
            <a:ext cx="5689600" cy="42799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718300" y="2794000"/>
            <a:ext cx="5283200" cy="23495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93700" y="584200"/>
            <a:ext cx="6083300" cy="2336800"/>
          </a:xfrm>
          <a:prstGeom prst="rect">
            <a:avLst/>
          </a:prstGeom>
        </p:spPr>
      </p:pic>
      <p:sp>
        <p:nvSpPr>
          <p:cNvPr name="TextBox 61" id="61"/>
          <p:cNvSpPr txBox="true"/>
          <p:nvPr/>
        </p:nvSpPr>
        <p:spPr>
          <a:xfrm rot="0">
            <a:off x="838200" y="3009900"/>
            <a:ext cx="84582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상태</a:t>
            </a: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변화</a:t>
            </a: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및</a:t>
            </a: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관리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838200" y="3530600"/>
            <a:ext cx="8458200" cy="165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stats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모듈에서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전역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변수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관리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(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좌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상단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이미지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)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initializeStats()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초기화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updateStats()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변화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적용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범위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제한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처리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(0~100)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838200" y="5232400"/>
            <a:ext cx="84582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하루</a:t>
            </a: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결과</a:t>
            </a: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리포트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838200" y="5753100"/>
            <a:ext cx="8458200" cy="123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next_day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클래스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일정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상태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변화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출력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(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우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상단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이미지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)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D-Day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정보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포함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838200" y="7404100"/>
            <a:ext cx="84582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콘솔</a:t>
            </a: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기반</a:t>
            </a: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UI </a:t>
            </a: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구성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838200" y="7988300"/>
            <a:ext cx="8458200" cy="123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visual_main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클래스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활용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날짜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일정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상태등을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네모난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UI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표시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(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우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하단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이미지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)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system("cls")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화면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전환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E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 rot="0"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226300"/>
            <a:ext cx="1905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016500"/>
            <a:ext cx="190500" cy="7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794000"/>
            <a:ext cx="190500" cy="76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0"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84400" y="7454900"/>
            <a:ext cx="6032500" cy="20066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033000" y="3060700"/>
            <a:ext cx="6057900" cy="1955800"/>
          </a:xfrm>
          <a:prstGeom prst="rect">
            <a:avLst/>
          </a:prstGeom>
        </p:spPr>
      </p:pic>
      <p:sp>
        <p:nvSpPr>
          <p:cNvPr name="TextBox 54" id="54"/>
          <p:cNvSpPr txBox="true"/>
          <p:nvPr/>
        </p:nvSpPr>
        <p:spPr>
          <a:xfrm rot="0">
            <a:off x="381000" y="2540000"/>
            <a:ext cx="7404100" cy="123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readLines():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텍스트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파일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단위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읽기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주석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제거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readSentences():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텍스트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문장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분리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printFile(), printSentenceAt():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텍스트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출력</a:t>
            </a:r>
          </a:p>
        </p:txBody>
      </p:sp>
      <p:pic>
        <p:nvPicPr>
          <p:cNvPr name="Picture 55" id="5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31800" y="3987800"/>
            <a:ext cx="4216400" cy="26543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232400" y="7454900"/>
            <a:ext cx="4889500" cy="21336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426700" y="6502400"/>
            <a:ext cx="6172200" cy="30734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083800" y="571500"/>
            <a:ext cx="342900" cy="91440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426700" y="4013200"/>
            <a:ext cx="4076700" cy="22606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81000" y="6972300"/>
            <a:ext cx="4419600" cy="26543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207000" y="3937000"/>
            <a:ext cx="4851400" cy="3416300"/>
          </a:xfrm>
          <a:prstGeom prst="rect">
            <a:avLst/>
          </a:prstGeom>
        </p:spPr>
      </p:pic>
      <p:sp>
        <p:nvSpPr>
          <p:cNvPr name="TextBox 62" id="62"/>
          <p:cNvSpPr txBox="true"/>
          <p:nvPr/>
        </p:nvSpPr>
        <p:spPr>
          <a:xfrm rot="0">
            <a:off x="431800" y="2032000"/>
            <a:ext cx="7404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25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파일</a:t>
            </a:r>
            <a:r>
              <a:rPr lang="en-US" sz="25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입출력</a:t>
            </a:r>
            <a:r>
              <a:rPr lang="en-US" sz="25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유틸리티</a:t>
            </a:r>
          </a:p>
        </p:txBody>
      </p:sp>
      <p:pic>
        <p:nvPicPr>
          <p:cNvPr name="Picture 63" id="6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-25400" y="25400"/>
            <a:ext cx="8610600" cy="3060700"/>
          </a:xfrm>
          <a:prstGeom prst="rect">
            <a:avLst/>
          </a:prstGeom>
        </p:spPr>
      </p:pic>
      <p:sp>
        <p:nvSpPr>
          <p:cNvPr name="TextBox 64" id="64"/>
          <p:cNvSpPr txBox="true"/>
          <p:nvPr/>
        </p:nvSpPr>
        <p:spPr>
          <a:xfrm rot="0">
            <a:off x="10388600" y="2565400"/>
            <a:ext cx="7404100" cy="123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숫자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(1~4)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일정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입력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받음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getPlan()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convertPlan()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으로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텍스트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변환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updateStats()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이벤트에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따른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스탯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변화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반영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0363200" y="2032000"/>
            <a:ext cx="22987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r" lvl="0">
              <a:lnSpc>
                <a:spcPct val="103749"/>
              </a:lnSpc>
            </a:pPr>
            <a:r>
              <a:rPr lang="ko-KR" sz="25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일정</a:t>
            </a:r>
            <a:r>
              <a:rPr lang="en-US" sz="25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선택</a:t>
            </a:r>
            <a:r>
              <a:rPr lang="en-US" sz="25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및</a:t>
            </a:r>
            <a:r>
              <a:rPr lang="en-US" sz="25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변환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